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Garet Bold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B612 Bold" charset="1" panose="020B060605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91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5503284" cy="13927393"/>
            <a:chOff x="0" y="0"/>
            <a:chExt cx="90476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4769" cy="812800"/>
            </a:xfrm>
            <a:custGeom>
              <a:avLst/>
              <a:gdLst/>
              <a:ahLst/>
              <a:cxnLst/>
              <a:rect r="r" b="b" t="t" l="l"/>
              <a:pathLst>
                <a:path h="812800" w="904769">
                  <a:moveTo>
                    <a:pt x="452384" y="0"/>
                  </a:moveTo>
                  <a:cubicBezTo>
                    <a:pt x="202539" y="0"/>
                    <a:pt x="0" y="181951"/>
                    <a:pt x="0" y="406400"/>
                  </a:cubicBezTo>
                  <a:cubicBezTo>
                    <a:pt x="0" y="630849"/>
                    <a:pt x="202539" y="812800"/>
                    <a:pt x="452384" y="812800"/>
                  </a:cubicBezTo>
                  <a:cubicBezTo>
                    <a:pt x="702229" y="812800"/>
                    <a:pt x="904769" y="630849"/>
                    <a:pt x="904769" y="406400"/>
                  </a:cubicBezTo>
                  <a:cubicBezTo>
                    <a:pt x="904769" y="181951"/>
                    <a:pt x="702229" y="0"/>
                    <a:pt x="452384" y="0"/>
                  </a:cubicBezTo>
                  <a:close/>
                </a:path>
              </a:pathLst>
            </a:custGeom>
            <a:solidFill>
              <a:srgbClr val="AF4C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4822" y="19050"/>
              <a:ext cx="735125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5E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3208">
            <a:off x="11402554" y="2805485"/>
            <a:ext cx="7901251" cy="5017295"/>
          </a:xfrm>
          <a:custGeom>
            <a:avLst/>
            <a:gdLst/>
            <a:ahLst/>
            <a:cxnLst/>
            <a:rect r="r" b="b" t="t" l="l"/>
            <a:pathLst>
              <a:path h="5017295" w="7901251">
                <a:moveTo>
                  <a:pt x="0" y="0"/>
                </a:moveTo>
                <a:lnTo>
                  <a:pt x="7901251" y="0"/>
                </a:lnTo>
                <a:lnTo>
                  <a:pt x="7901251" y="5017294"/>
                </a:lnTo>
                <a:lnTo>
                  <a:pt x="0" y="501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9582" y="2158623"/>
            <a:ext cx="10613229" cy="470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06"/>
              </a:lnSpc>
            </a:pPr>
            <a:r>
              <a:rPr lang="en-US" sz="11736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  <a:r>
              <a:rPr lang="en-US" sz="11736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SAL</a:t>
            </a:r>
            <a:r>
              <a:rPr lang="en-US" sz="11736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</a:t>
            </a:r>
            <a:r>
              <a:rPr lang="en-US" sz="11736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ANALYSIS USING SQL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691087">
            <a:off x="15387201" y="6156224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781555">
            <a:off x="927825" y="8492547"/>
            <a:ext cx="7901251" cy="5017295"/>
          </a:xfrm>
          <a:custGeom>
            <a:avLst/>
            <a:gdLst/>
            <a:ahLst/>
            <a:cxnLst/>
            <a:rect r="r" b="b" t="t" l="l"/>
            <a:pathLst>
              <a:path h="5017295" w="7901251">
                <a:moveTo>
                  <a:pt x="0" y="0"/>
                </a:moveTo>
                <a:lnTo>
                  <a:pt x="7901252" y="0"/>
                </a:lnTo>
                <a:lnTo>
                  <a:pt x="7901252" y="5017294"/>
                </a:lnTo>
                <a:lnTo>
                  <a:pt x="0" y="501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1823" y="3550364"/>
            <a:ext cx="9658830" cy="3759112"/>
          </a:xfrm>
          <a:custGeom>
            <a:avLst/>
            <a:gdLst/>
            <a:ahLst/>
            <a:cxnLst/>
            <a:rect r="r" b="b" t="t" l="l"/>
            <a:pathLst>
              <a:path h="3759112" w="9658830">
                <a:moveTo>
                  <a:pt x="0" y="0"/>
                </a:moveTo>
                <a:lnTo>
                  <a:pt x="9658830" y="0"/>
                </a:lnTo>
                <a:lnTo>
                  <a:pt x="9658830" y="3759112"/>
                </a:lnTo>
                <a:lnTo>
                  <a:pt x="0" y="375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1140" y="1009650"/>
            <a:ext cx="10389514" cy="16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DISTRIBUTION OF ORDERS BY HOUR OF THE DAY.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8850" y="3263092"/>
            <a:ext cx="10364206" cy="5424257"/>
          </a:xfrm>
          <a:custGeom>
            <a:avLst/>
            <a:gdLst/>
            <a:ahLst/>
            <a:cxnLst/>
            <a:rect r="r" b="b" t="t" l="l"/>
            <a:pathLst>
              <a:path h="5424257" w="10364206">
                <a:moveTo>
                  <a:pt x="0" y="0"/>
                </a:moveTo>
                <a:lnTo>
                  <a:pt x="10364205" y="0"/>
                </a:lnTo>
                <a:lnTo>
                  <a:pt x="10364205" y="5424257"/>
                </a:lnTo>
                <a:lnTo>
                  <a:pt x="0" y="5424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13919" y="6722811"/>
            <a:ext cx="3802331" cy="1964538"/>
          </a:xfrm>
          <a:custGeom>
            <a:avLst/>
            <a:gdLst/>
            <a:ahLst/>
            <a:cxnLst/>
            <a:rect r="r" b="b" t="t" l="l"/>
            <a:pathLst>
              <a:path h="1964538" w="3802331">
                <a:moveTo>
                  <a:pt x="0" y="0"/>
                </a:moveTo>
                <a:lnTo>
                  <a:pt x="3802331" y="0"/>
                </a:lnTo>
                <a:lnTo>
                  <a:pt x="3802331" y="1964538"/>
                </a:lnTo>
                <a:lnTo>
                  <a:pt x="0" y="1964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8850" y="1301702"/>
            <a:ext cx="9482438" cy="224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JOIN RELEVANT TABLES TO FIND THE CATEGORY-WISE DISTRIBUTION OF PIZZAS.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8266" y="3550364"/>
            <a:ext cx="10761598" cy="3968339"/>
          </a:xfrm>
          <a:custGeom>
            <a:avLst/>
            <a:gdLst/>
            <a:ahLst/>
            <a:cxnLst/>
            <a:rect r="r" b="b" t="t" l="l"/>
            <a:pathLst>
              <a:path h="3968339" w="10761598">
                <a:moveTo>
                  <a:pt x="0" y="0"/>
                </a:moveTo>
                <a:lnTo>
                  <a:pt x="10761598" y="0"/>
                </a:lnTo>
                <a:lnTo>
                  <a:pt x="10761598" y="3968339"/>
                </a:lnTo>
                <a:lnTo>
                  <a:pt x="0" y="3968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59483" y="7518703"/>
            <a:ext cx="3359165" cy="844702"/>
          </a:xfrm>
          <a:custGeom>
            <a:avLst/>
            <a:gdLst/>
            <a:ahLst/>
            <a:cxnLst/>
            <a:rect r="r" b="b" t="t" l="l"/>
            <a:pathLst>
              <a:path h="844702" w="3359165">
                <a:moveTo>
                  <a:pt x="0" y="0"/>
                </a:moveTo>
                <a:lnTo>
                  <a:pt x="3359165" y="0"/>
                </a:lnTo>
                <a:lnTo>
                  <a:pt x="3359165" y="844702"/>
                </a:lnTo>
                <a:lnTo>
                  <a:pt x="0" y="84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58266" y="1301702"/>
            <a:ext cx="9392861" cy="224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GROUP THE ORDERS BY DATE AND CALCULATE THE AVERAGE NUMBER OF PIZZAS ORDERED PER DAY.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2794" y="3551486"/>
            <a:ext cx="10462077" cy="2777719"/>
          </a:xfrm>
          <a:custGeom>
            <a:avLst/>
            <a:gdLst/>
            <a:ahLst/>
            <a:cxnLst/>
            <a:rect r="r" b="b" t="t" l="l"/>
            <a:pathLst>
              <a:path h="2777719" w="10462077">
                <a:moveTo>
                  <a:pt x="0" y="0"/>
                </a:moveTo>
                <a:lnTo>
                  <a:pt x="10462077" y="0"/>
                </a:lnTo>
                <a:lnTo>
                  <a:pt x="10462077" y="2777719"/>
                </a:lnTo>
                <a:lnTo>
                  <a:pt x="0" y="277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48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2794" y="6836758"/>
            <a:ext cx="5042831" cy="1641458"/>
          </a:xfrm>
          <a:custGeom>
            <a:avLst/>
            <a:gdLst/>
            <a:ahLst/>
            <a:cxnLst/>
            <a:rect r="r" b="b" t="t" l="l"/>
            <a:pathLst>
              <a:path h="1641458" w="5042831">
                <a:moveTo>
                  <a:pt x="0" y="0"/>
                </a:moveTo>
                <a:lnTo>
                  <a:pt x="5042831" y="0"/>
                </a:lnTo>
                <a:lnTo>
                  <a:pt x="5042831" y="1641459"/>
                </a:lnTo>
                <a:lnTo>
                  <a:pt x="0" y="1641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2794" y="1130252"/>
            <a:ext cx="9670422" cy="16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7953" y="7849421"/>
            <a:ext cx="2955111" cy="1943307"/>
          </a:xfrm>
          <a:custGeom>
            <a:avLst/>
            <a:gdLst/>
            <a:ahLst/>
            <a:cxnLst/>
            <a:rect r="r" b="b" t="t" l="l"/>
            <a:pathLst>
              <a:path h="1943307" w="2955111">
                <a:moveTo>
                  <a:pt x="0" y="0"/>
                </a:moveTo>
                <a:lnTo>
                  <a:pt x="2955111" y="0"/>
                </a:lnTo>
                <a:lnTo>
                  <a:pt x="2955111" y="1943307"/>
                </a:lnTo>
                <a:lnTo>
                  <a:pt x="0" y="1943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3799" y="3550364"/>
            <a:ext cx="12129265" cy="4299057"/>
          </a:xfrm>
          <a:custGeom>
            <a:avLst/>
            <a:gdLst/>
            <a:ahLst/>
            <a:cxnLst/>
            <a:rect r="r" b="b" t="t" l="l"/>
            <a:pathLst>
              <a:path h="4299057" w="12129265">
                <a:moveTo>
                  <a:pt x="0" y="0"/>
                </a:moveTo>
                <a:lnTo>
                  <a:pt x="12129265" y="0"/>
                </a:lnTo>
                <a:lnTo>
                  <a:pt x="12129265" y="4299057"/>
                </a:lnTo>
                <a:lnTo>
                  <a:pt x="0" y="429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4" t="0" r="-27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9248" y="1863677"/>
            <a:ext cx="9426392" cy="16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AL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CU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LATE THE 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ER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ENTA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G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 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ONTRIBUTION OF EACH PIZZA T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YP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 TO TOTA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</a:t>
            </a: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REVENUE.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2318" y="2872186"/>
            <a:ext cx="10603286" cy="5594699"/>
          </a:xfrm>
          <a:custGeom>
            <a:avLst/>
            <a:gdLst/>
            <a:ahLst/>
            <a:cxnLst/>
            <a:rect r="r" b="b" t="t" l="l"/>
            <a:pathLst>
              <a:path h="5594699" w="10603286">
                <a:moveTo>
                  <a:pt x="0" y="0"/>
                </a:moveTo>
                <a:lnTo>
                  <a:pt x="10603286" y="0"/>
                </a:lnTo>
                <a:lnTo>
                  <a:pt x="10603286" y="5594699"/>
                </a:lnTo>
                <a:lnTo>
                  <a:pt x="0" y="5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2318" y="1747474"/>
            <a:ext cx="9818846" cy="112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ANALYZE THE CUMULATIVE REVENUE GENERATED OVER TIME.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31818" y="2766052"/>
            <a:ext cx="7318418" cy="6978023"/>
          </a:xfrm>
          <a:custGeom>
            <a:avLst/>
            <a:gdLst/>
            <a:ahLst/>
            <a:cxnLst/>
            <a:rect r="r" b="b" t="t" l="l"/>
            <a:pathLst>
              <a:path h="6978023" w="7318418">
                <a:moveTo>
                  <a:pt x="0" y="0"/>
                </a:moveTo>
                <a:lnTo>
                  <a:pt x="7318418" y="0"/>
                </a:lnTo>
                <a:lnTo>
                  <a:pt x="7318418" y="6978023"/>
                </a:lnTo>
                <a:lnTo>
                  <a:pt x="0" y="6978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6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466486"/>
            <a:ext cx="10827832" cy="16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MOST ORDERED PIZZA TYPES BASED ON REVENUE FOR EACH PIZZA CATEGORY.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5794" y="-3542320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85" r="0" b="-128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09506" y="4924127"/>
            <a:ext cx="7494726" cy="316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6" indent="-359832" lvl="2">
              <a:lnSpc>
                <a:spcPts val="4249"/>
              </a:lnSpc>
              <a:buFont typeface="Arial"/>
              <a:buChar char="⚬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To analyze pizza sales and revenue.</a:t>
            </a:r>
          </a:p>
          <a:p>
            <a:pPr algn="l" marL="1079496" indent="-359832" lvl="2">
              <a:lnSpc>
                <a:spcPts val="4249"/>
              </a:lnSpc>
              <a:buFont typeface="Arial"/>
              <a:buChar char="⚬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To understand customer order behavior.</a:t>
            </a:r>
          </a:p>
          <a:p>
            <a:pPr algn="l" marL="1079496" indent="-359832" lvl="2">
              <a:lnSpc>
                <a:spcPts val="4249"/>
              </a:lnSpc>
              <a:buFont typeface="Arial"/>
              <a:buChar char="⚬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To identify best-sellers &amp; business opportunities.</a:t>
            </a:r>
          </a:p>
          <a:p>
            <a:pPr algn="l">
              <a:lnSpc>
                <a:spcPts val="424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78337" y="2094910"/>
            <a:ext cx="7740536" cy="26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31"/>
              </a:lnSpc>
              <a:spcBef>
                <a:spcPct val="0"/>
              </a:spcBef>
            </a:pPr>
            <a:r>
              <a:rPr lang="en-US" sz="1055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WHY THIS PR</a:t>
            </a:r>
            <a:r>
              <a:rPr lang="en-US" sz="1055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1055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JEC</a:t>
            </a:r>
            <a:r>
              <a:rPr lang="en-US" sz="1055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10553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C2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1140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AF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61272" y="7016694"/>
            <a:ext cx="951410" cy="9514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59481" y="7016694"/>
            <a:ext cx="951410" cy="9514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73168" y="7016694"/>
            <a:ext cx="951410" cy="9514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717898" y="7016694"/>
            <a:ext cx="951410" cy="9514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323060" y="3324049"/>
            <a:ext cx="2616295" cy="3292595"/>
          </a:xfrm>
          <a:custGeom>
            <a:avLst/>
            <a:gdLst/>
            <a:ahLst/>
            <a:cxnLst/>
            <a:rect r="r" b="b" t="t" l="l"/>
            <a:pathLst>
              <a:path h="3292595" w="2616295">
                <a:moveTo>
                  <a:pt x="0" y="0"/>
                </a:moveTo>
                <a:lnTo>
                  <a:pt x="2616294" y="0"/>
                </a:lnTo>
                <a:lnTo>
                  <a:pt x="2616294" y="3292595"/>
                </a:lnTo>
                <a:lnTo>
                  <a:pt x="0" y="329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9" t="0" r="-1048" b="-30666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063304" y="3390728"/>
            <a:ext cx="2722709" cy="3234184"/>
          </a:xfrm>
          <a:custGeom>
            <a:avLst/>
            <a:gdLst/>
            <a:ahLst/>
            <a:cxnLst/>
            <a:rect r="r" b="b" t="t" l="l"/>
            <a:pathLst>
              <a:path h="3234184" w="2722709">
                <a:moveTo>
                  <a:pt x="0" y="0"/>
                </a:moveTo>
                <a:lnTo>
                  <a:pt x="2722710" y="0"/>
                </a:lnTo>
                <a:lnTo>
                  <a:pt x="2722710" y="3234184"/>
                </a:lnTo>
                <a:lnTo>
                  <a:pt x="0" y="3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99" r="-19290" b="-5071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206690" y="3202995"/>
            <a:ext cx="2925236" cy="3421917"/>
          </a:xfrm>
          <a:custGeom>
            <a:avLst/>
            <a:gdLst/>
            <a:ahLst/>
            <a:cxnLst/>
            <a:rect r="r" b="b" t="t" l="l"/>
            <a:pathLst>
              <a:path h="3421917" w="2925236">
                <a:moveTo>
                  <a:pt x="0" y="0"/>
                </a:moveTo>
                <a:lnTo>
                  <a:pt x="2925236" y="0"/>
                </a:lnTo>
                <a:lnTo>
                  <a:pt x="2925236" y="3421917"/>
                </a:lnTo>
                <a:lnTo>
                  <a:pt x="0" y="3421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21" r="0" b="-392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1886" y="3624613"/>
            <a:ext cx="4530181" cy="2992031"/>
          </a:xfrm>
          <a:custGeom>
            <a:avLst/>
            <a:gdLst/>
            <a:ahLst/>
            <a:cxnLst/>
            <a:rect r="r" b="b" t="t" l="l"/>
            <a:pathLst>
              <a:path h="2992031" w="4530181">
                <a:moveTo>
                  <a:pt x="0" y="0"/>
                </a:moveTo>
                <a:lnTo>
                  <a:pt x="4530182" y="0"/>
                </a:lnTo>
                <a:lnTo>
                  <a:pt x="4530182" y="2992031"/>
                </a:lnTo>
                <a:lnTo>
                  <a:pt x="0" y="2992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92" t="0" r="-9092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04563" y="1151713"/>
            <a:ext cx="14269583" cy="160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DATASET &amp; SCHEMA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8808" y="8006043"/>
            <a:ext cx="3699045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PIZZA_TYPES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41061" y="7161831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02068" y="8006043"/>
            <a:ext cx="3699045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39375" y="7161831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86887" y="8006043"/>
            <a:ext cx="3699045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73168" y="7161831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20147" y="8006043"/>
            <a:ext cx="3699045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ORDER_DETAILS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97687" y="7161831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5E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1009" y="-33865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4735" y="3183544"/>
            <a:ext cx="6939541" cy="310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NA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LYSIS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ROADM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91871" y="1139017"/>
            <a:ext cx="8209635" cy="781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696" indent="-439848" lvl="1">
              <a:lnSpc>
                <a:spcPts val="6926"/>
              </a:lnSpc>
              <a:buFont typeface="Arial"/>
              <a:buChar char="•"/>
            </a:pPr>
            <a:r>
              <a:rPr lang="en-US" b="true" sz="4074">
                <a:solidFill>
                  <a:srgbClr val="EA6E19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Basic Analysis – </a:t>
            </a:r>
            <a:r>
              <a:rPr lang="en-US" b="true" sz="4074">
                <a:solidFill>
                  <a:srgbClr val="FFFFFF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overall orders, revenue, top pizzas.</a:t>
            </a:r>
          </a:p>
          <a:p>
            <a:pPr algn="l" marL="879696" indent="-439848" lvl="1">
              <a:lnSpc>
                <a:spcPts val="6926"/>
              </a:lnSpc>
              <a:buFont typeface="Arial"/>
              <a:buChar char="•"/>
            </a:pPr>
            <a:r>
              <a:rPr lang="en-US" b="true" sz="4074">
                <a:solidFill>
                  <a:srgbClr val="EA6E19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Intermediate Analysis – </a:t>
            </a:r>
            <a:r>
              <a:rPr lang="en-US" b="true" sz="4074">
                <a:solidFill>
                  <a:srgbClr val="FFFFFF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category-level &amp; time-based insights.</a:t>
            </a:r>
          </a:p>
          <a:p>
            <a:pPr algn="l" marL="879696" indent="-439848" lvl="1">
              <a:lnSpc>
                <a:spcPts val="6926"/>
              </a:lnSpc>
              <a:buFont typeface="Arial"/>
              <a:buChar char="•"/>
            </a:pPr>
            <a:r>
              <a:rPr lang="en-US" b="true" sz="4074">
                <a:solidFill>
                  <a:srgbClr val="EA6E19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Advanced Analysis –</a:t>
            </a:r>
            <a:r>
              <a:rPr lang="en-US" b="true" sz="4074">
                <a:solidFill>
                  <a:srgbClr val="FFFFFF">
                    <a:alpha val="80000"/>
                  </a:srgbClr>
                </a:solidFill>
                <a:latin typeface="B612 Bold"/>
                <a:ea typeface="B612 Bold"/>
                <a:cs typeface="B612 Bold"/>
                <a:sym typeface="B612 Bold"/>
              </a:rPr>
              <a:t> revenue contributions &amp; cumulative sales.</a:t>
            </a:r>
          </a:p>
          <a:p>
            <a:pPr algn="l">
              <a:lnSpc>
                <a:spcPts val="6926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308780"/>
            <a:ext cx="10112743" cy="3777683"/>
          </a:xfrm>
          <a:custGeom>
            <a:avLst/>
            <a:gdLst/>
            <a:ahLst/>
            <a:cxnLst/>
            <a:rect r="r" b="b" t="t" l="l"/>
            <a:pathLst>
              <a:path h="3777683" w="10112743">
                <a:moveTo>
                  <a:pt x="0" y="0"/>
                </a:moveTo>
                <a:lnTo>
                  <a:pt x="10112743" y="0"/>
                </a:lnTo>
                <a:lnTo>
                  <a:pt x="10112743" y="3777683"/>
                </a:lnTo>
                <a:lnTo>
                  <a:pt x="0" y="3777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086463"/>
            <a:ext cx="2728224" cy="992082"/>
          </a:xfrm>
          <a:custGeom>
            <a:avLst/>
            <a:gdLst/>
            <a:ahLst/>
            <a:cxnLst/>
            <a:rect r="r" b="b" t="t" l="l"/>
            <a:pathLst>
              <a:path h="992082" w="2728224">
                <a:moveTo>
                  <a:pt x="0" y="0"/>
                </a:moveTo>
                <a:lnTo>
                  <a:pt x="2728224" y="0"/>
                </a:lnTo>
                <a:lnTo>
                  <a:pt x="2728224" y="992082"/>
                </a:lnTo>
                <a:lnTo>
                  <a:pt x="0" y="992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300305"/>
            <a:ext cx="8515527" cy="16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4"/>
              </a:lnSpc>
            </a:pPr>
            <a:r>
              <a:rPr lang="en-US" sz="36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CALCULATE THE TOTAL REVENUE GENERATED FROM PIZZA SALES.</a:t>
            </a:r>
          </a:p>
          <a:p>
            <a:pPr algn="just">
              <a:lnSpc>
                <a:spcPts val="446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6873" y="3030703"/>
            <a:ext cx="10539030" cy="4033905"/>
          </a:xfrm>
          <a:custGeom>
            <a:avLst/>
            <a:gdLst/>
            <a:ahLst/>
            <a:cxnLst/>
            <a:rect r="r" b="b" t="t" l="l"/>
            <a:pathLst>
              <a:path h="4033905" w="10539030">
                <a:moveTo>
                  <a:pt x="0" y="0"/>
                </a:moveTo>
                <a:lnTo>
                  <a:pt x="10539030" y="0"/>
                </a:lnTo>
                <a:lnTo>
                  <a:pt x="10539030" y="4033905"/>
                </a:lnTo>
                <a:lnTo>
                  <a:pt x="0" y="4033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9950" y="7064608"/>
            <a:ext cx="3523205" cy="832511"/>
          </a:xfrm>
          <a:custGeom>
            <a:avLst/>
            <a:gdLst/>
            <a:ahLst/>
            <a:cxnLst/>
            <a:rect r="r" b="b" t="t" l="l"/>
            <a:pathLst>
              <a:path h="832511" w="3523205">
                <a:moveTo>
                  <a:pt x="0" y="0"/>
                </a:moveTo>
                <a:lnTo>
                  <a:pt x="3523204" y="0"/>
                </a:lnTo>
                <a:lnTo>
                  <a:pt x="3523204" y="832512"/>
                </a:lnTo>
                <a:lnTo>
                  <a:pt x="0" y="83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5" r="0" b="-86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44095" y="1810147"/>
            <a:ext cx="8239900" cy="112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HIGHEST-PRICED PIZZA.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4184" y="3263199"/>
            <a:ext cx="9924943" cy="3180849"/>
          </a:xfrm>
          <a:custGeom>
            <a:avLst/>
            <a:gdLst/>
            <a:ahLst/>
            <a:cxnLst/>
            <a:rect r="r" b="b" t="t" l="l"/>
            <a:pathLst>
              <a:path h="3180849" w="9924943">
                <a:moveTo>
                  <a:pt x="0" y="0"/>
                </a:moveTo>
                <a:lnTo>
                  <a:pt x="9924943" y="0"/>
                </a:lnTo>
                <a:lnTo>
                  <a:pt x="9924943" y="3180848"/>
                </a:lnTo>
                <a:lnTo>
                  <a:pt x="0" y="3180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4184" y="6444047"/>
            <a:ext cx="2736094" cy="1218124"/>
          </a:xfrm>
          <a:custGeom>
            <a:avLst/>
            <a:gdLst/>
            <a:ahLst/>
            <a:cxnLst/>
            <a:rect r="r" b="b" t="t" l="l"/>
            <a:pathLst>
              <a:path h="1218124" w="2736094">
                <a:moveTo>
                  <a:pt x="0" y="0"/>
                </a:moveTo>
                <a:lnTo>
                  <a:pt x="2736094" y="0"/>
                </a:lnTo>
                <a:lnTo>
                  <a:pt x="2736094" y="1218124"/>
                </a:lnTo>
                <a:lnTo>
                  <a:pt x="0" y="12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4184" y="1427882"/>
            <a:ext cx="8379143" cy="56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3888" y="3474075"/>
            <a:ext cx="10500780" cy="3334458"/>
          </a:xfrm>
          <a:custGeom>
            <a:avLst/>
            <a:gdLst/>
            <a:ahLst/>
            <a:cxnLst/>
            <a:rect r="r" b="b" t="t" l="l"/>
            <a:pathLst>
              <a:path h="3334458" w="10500780">
                <a:moveTo>
                  <a:pt x="0" y="0"/>
                </a:moveTo>
                <a:lnTo>
                  <a:pt x="10500780" y="0"/>
                </a:lnTo>
                <a:lnTo>
                  <a:pt x="10500780" y="3334459"/>
                </a:lnTo>
                <a:lnTo>
                  <a:pt x="0" y="333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888" y="6836758"/>
            <a:ext cx="3248380" cy="1488841"/>
          </a:xfrm>
          <a:custGeom>
            <a:avLst/>
            <a:gdLst/>
            <a:ahLst/>
            <a:cxnLst/>
            <a:rect r="r" b="b" t="t" l="l"/>
            <a:pathLst>
              <a:path h="1488841" w="3248380">
                <a:moveTo>
                  <a:pt x="0" y="0"/>
                </a:moveTo>
                <a:lnTo>
                  <a:pt x="3248380" y="0"/>
                </a:lnTo>
                <a:lnTo>
                  <a:pt x="3248380" y="1488841"/>
                </a:lnTo>
                <a:lnTo>
                  <a:pt x="0" y="1488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3888" y="1756618"/>
            <a:ext cx="9869202" cy="112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AF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4" y="1028700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6189" y="-6836758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50000"/>
                  </a:srgbClr>
                </a:gs>
                <a:gs pos="100000">
                  <a:srgbClr val="100202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19355"/>
            <a:ext cx="10489239" cy="5697858"/>
          </a:xfrm>
          <a:custGeom>
            <a:avLst/>
            <a:gdLst/>
            <a:ahLst/>
            <a:cxnLst/>
            <a:rect r="r" b="b" t="t" l="l"/>
            <a:pathLst>
              <a:path h="5697858" w="10489239">
                <a:moveTo>
                  <a:pt x="0" y="0"/>
                </a:moveTo>
                <a:lnTo>
                  <a:pt x="10489239" y="0"/>
                </a:lnTo>
                <a:lnTo>
                  <a:pt x="10489239" y="5697858"/>
                </a:lnTo>
                <a:lnTo>
                  <a:pt x="0" y="5697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7939" y="5792329"/>
            <a:ext cx="3434909" cy="2224884"/>
          </a:xfrm>
          <a:custGeom>
            <a:avLst/>
            <a:gdLst/>
            <a:ahLst/>
            <a:cxnLst/>
            <a:rect r="r" b="b" t="t" l="l"/>
            <a:pathLst>
              <a:path h="2224884" w="3434909">
                <a:moveTo>
                  <a:pt x="0" y="0"/>
                </a:moveTo>
                <a:lnTo>
                  <a:pt x="3434910" y="0"/>
                </a:lnTo>
                <a:lnTo>
                  <a:pt x="3434910" y="2224884"/>
                </a:lnTo>
                <a:lnTo>
                  <a:pt x="0" y="2224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3204" y="766807"/>
            <a:ext cx="15573613" cy="112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JOIN THE NECESSARY TABLES TO FIND THE TOTAL QUANTITY OF EACH PIZZA CATEGORY ORDERED.</a:t>
            </a:r>
          </a:p>
          <a:p>
            <a:pPr algn="just" marL="0" indent="0" lvl="0">
              <a:lnSpc>
                <a:spcPts val="4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DAGwT4XbVx4</dc:identifier>
  <dcterms:modified xsi:type="dcterms:W3CDTF">2011-08-01T06:04:30Z</dcterms:modified>
  <cp:revision>1</cp:revision>
  <dc:title>Pizza Sales Analysis using SQL</dc:title>
</cp:coreProperties>
</file>